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2000000000000000000"/>
      <p:regular r:id="rId17"/>
    </p:embeddedFont>
    <p:embeddedFont>
      <p:font typeface="Poppins Medium" charset="1" panose="02000000000000000000"/>
      <p:regular r:id="rId18"/>
    </p:embeddedFont>
    <p:embeddedFont>
      <p:font typeface="Poppins Medium Bold" charset="1" panose="02000000000000000000"/>
      <p:regular r:id="rId19"/>
    </p:embeddedFont>
    <p:embeddedFont>
      <p:font typeface="Poppins Light Bold" charset="1" panose="02000000000000000000"/>
      <p:regular r:id="rId23"/>
    </p:embeddedFont>
    <p:embeddedFont>
      <p:font typeface="Poppins Light" charset="1" panose="02000000000000000000"/>
      <p:regular r:id="rId24"/>
    </p:embeddedFont>
    <p:embeddedFont>
      <p:font typeface="Aileron Bold" charset="1" panose="00000800000000000000"/>
      <p:regular r:id="rId29"/>
    </p:embeddedFont>
    <p:embeddedFont>
      <p:font typeface="Aileron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2.xml" Type="http://schemas.openxmlformats.org/officeDocument/2006/relationships/notesSlide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Selection and Preparation (1 slide):</a:t>
            </a:r>
          </a:p>
          <a:p>
            <a:r>
              <a:rPr lang="en-US"/>
              <a:t/>
            </a:r>
          </a:p>
          <a:p>
            <a:r>
              <a:rPr lang="en-US"/>
              <a:t>    Describe the dataset(s) used, including sources and any key characteristics.</a:t>
            </a:r>
          </a:p>
          <a:p>
            <a:r>
              <a:rPr lang="en-US"/>
              <a:t>    Highlight the data cleaning and preprocessing steps undertaken to prepare the data for modeling.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Data Selection and Preparation (1 slide):</a:t>
            </a:r>
          </a:p>
          <a:p>
            <a:r>
              <a:rPr lang="en-US"/>
              <a:t/>
            </a:r>
          </a:p>
          <a:p>
            <a:r>
              <a:rPr lang="en-US"/>
              <a:t>    Describe the dataset(s) used, including sources and any key characteristics.</a:t>
            </a:r>
          </a:p>
          <a:p>
            <a:r>
              <a:rPr lang="en-US"/>
              <a:t>    Highlight the data cleaning and preprocessing steps undertaken to prepare the data for modeling.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Project Overview (1 slide):</a:t>
            </a:r>
          </a:p>
          <a:p>
            <a:r>
              <a:rPr lang="en-US"/>
              <a:t/>
            </a:r>
          </a:p>
          <a:p>
            <a:r>
              <a:rPr lang="en-US"/>
              <a:t>    Brief introduction to your chosen topic and the machine learning problem you’re addressing.</a:t>
            </a:r>
          </a:p>
          <a:p>
            <a:r>
              <a:rPr lang="en-US"/>
              <a:t>    State the objective and potential impact of your project.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Feature Engineering and Selection (1 slide):</a:t>
            </a:r>
          </a:p>
          <a:p>
            <a:r>
              <a:rPr lang="en-US"/>
              <a:t/>
            </a:r>
          </a:p>
          <a:p>
            <a:r>
              <a:rPr lang="en-US"/>
              <a:t>    Discuss the process of feature engineering and how you selected features for your model.</a:t>
            </a:r>
          </a:p>
          <a:p>
            <a:r>
              <a:rPr lang="en-US"/>
              <a:t>    Highlight any innovative techniques used or challenges encountered.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Building the Decision Tree Model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Hyperparameter Tuning and Model Optimization (1 slide):</a:t>
            </a:r>
          </a:p>
          <a:p>
            <a:r>
              <a:rPr lang="en-US"/>
              <a:t/>
            </a:r>
          </a:p>
          <a:p>
            <a:r>
              <a:rPr lang="en-US"/>
              <a:t>    Explain the hyperparameter tuning techniques employed (e.g., grid search, cross-validation).</a:t>
            </a:r>
          </a:p>
          <a:p>
            <a:r>
              <a:rPr lang="en-US"/>
              <a:t>    Share insights on how these techniques improved your model’s performance.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Project Overview (1 slide):</a:t>
            </a:r>
          </a:p>
          <a:p>
            <a:r>
              <a:rPr lang="en-US"/>
              <a:t/>
            </a:r>
          </a:p>
          <a:p>
            <a:r>
              <a:rPr lang="en-US"/>
              <a:t>    Brief introduction to your chosen topic and the machine learning problem you’re addressing.</a:t>
            </a:r>
          </a:p>
          <a:p>
            <a:r>
              <a:rPr lang="en-US"/>
              <a:t>    State the objective and potential impact of your project.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4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8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0259" y="3531445"/>
            <a:ext cx="9737824" cy="5670020"/>
            <a:chOff x="0" y="0"/>
            <a:chExt cx="12983766" cy="756002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28600"/>
              <a:ext cx="12983766" cy="599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499"/>
                </a:lnSpc>
              </a:pPr>
              <a:r>
                <a:rPr lang="en-US" sz="114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AI</a:t>
              </a:r>
              <a:r>
                <a:rPr lang="en-US" sz="11499">
                  <a:solidFill>
                    <a:srgbClr val="0695D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FOR DRINKABLE</a:t>
              </a:r>
            </a:p>
            <a:p>
              <a:pPr algn="l">
                <a:lnSpc>
                  <a:spcPts val="11499"/>
                </a:lnSpc>
              </a:pPr>
              <a:r>
                <a:rPr lang="en-US" sz="11499">
                  <a:solidFill>
                    <a:srgbClr val="0695D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WATER</a:t>
              </a:r>
            </a:p>
          </p:txBody>
        </p:sp>
        <p:sp>
          <p:nvSpPr>
            <p:cNvPr name="AutoShape 4" id="4"/>
            <p:cNvSpPr/>
            <p:nvPr/>
          </p:nvSpPr>
          <p:spPr>
            <a:xfrm rot="0">
              <a:off x="0" y="6686593"/>
              <a:ext cx="12781706" cy="12700"/>
            </a:xfrm>
            <a:prstGeom prst="rect">
              <a:avLst/>
            </a:prstGeom>
            <a:solidFill>
              <a:srgbClr val="323232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7167121"/>
              <a:ext cx="10697766" cy="392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0"/>
                </a:lnSpc>
              </a:pPr>
              <a:r>
                <a:rPr lang="en-US" sz="2000" spc="40">
                  <a:solidFill>
                    <a:srgbClr val="323232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Marc Greenlee, Mark Morcos, Johanna Pfeil, Moana Packo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775794" y="5837023"/>
            <a:ext cx="1142289" cy="2087631"/>
          </a:xfrm>
          <a:custGeom>
            <a:avLst/>
            <a:gdLst/>
            <a:ahLst/>
            <a:cxnLst/>
            <a:rect r="r" b="b" t="t" l="l"/>
            <a:pathLst>
              <a:path h="2087631" w="1142289">
                <a:moveTo>
                  <a:pt x="0" y="0"/>
                </a:moveTo>
                <a:lnTo>
                  <a:pt x="1142289" y="0"/>
                </a:lnTo>
                <a:lnTo>
                  <a:pt x="1142289" y="2087631"/>
                </a:lnTo>
                <a:lnTo>
                  <a:pt x="0" y="2087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" t="0" r="-4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53700" y="0"/>
            <a:ext cx="6234300" cy="10287000"/>
          </a:xfrm>
          <a:custGeom>
            <a:avLst/>
            <a:gdLst/>
            <a:ahLst/>
            <a:cxnLst/>
            <a:rect r="r" b="b" t="t" l="l"/>
            <a:pathLst>
              <a:path h="10287000" w="6234300">
                <a:moveTo>
                  <a:pt x="0" y="0"/>
                </a:moveTo>
                <a:lnTo>
                  <a:pt x="6234300" y="0"/>
                </a:lnTo>
                <a:lnTo>
                  <a:pt x="6234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86" t="-484" r="-528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028700"/>
            <a:ext cx="4091462" cy="1423989"/>
          </a:xfrm>
          <a:custGeom>
            <a:avLst/>
            <a:gdLst/>
            <a:ahLst/>
            <a:cxnLst/>
            <a:rect r="r" b="b" t="t" l="l"/>
            <a:pathLst>
              <a:path h="1423989" w="4091462">
                <a:moveTo>
                  <a:pt x="0" y="0"/>
                </a:moveTo>
                <a:lnTo>
                  <a:pt x="4091462" y="0"/>
                </a:lnTo>
                <a:lnTo>
                  <a:pt x="4091462" y="1423989"/>
                </a:lnTo>
                <a:lnTo>
                  <a:pt x="0" y="1423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0259" y="9258300"/>
            <a:ext cx="6702086" cy="33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b="true" sz="2199" spc="175">
                <a:solidFill>
                  <a:srgbClr val="323232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IRONHACK DATA ANALYTICS WEEK 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9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24361" y="2284464"/>
            <a:ext cx="6534939" cy="5718072"/>
            <a:chOff x="0" y="0"/>
            <a:chExt cx="812800" cy="711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33680" y="-8369"/>
              <a:ext cx="854946" cy="719569"/>
            </a:xfrm>
            <a:custGeom>
              <a:avLst/>
              <a:gdLst/>
              <a:ahLst/>
              <a:cxnLst/>
              <a:rect r="r" b="b" t="t" l="l"/>
              <a:pathLst>
                <a:path h="719569" w="854946">
                  <a:moveTo>
                    <a:pt x="65903" y="121927"/>
                  </a:moveTo>
                  <a:cubicBezTo>
                    <a:pt x="0" y="230500"/>
                    <a:pt x="46429" y="336178"/>
                    <a:pt x="104776" y="392266"/>
                  </a:cubicBezTo>
                  <a:lnTo>
                    <a:pt x="445927" y="719569"/>
                  </a:lnTo>
                  <a:lnTo>
                    <a:pt x="779877" y="393436"/>
                  </a:lnTo>
                  <a:cubicBezTo>
                    <a:pt x="834145" y="333099"/>
                    <a:pt x="854946" y="269099"/>
                    <a:pt x="843393" y="197834"/>
                  </a:cubicBezTo>
                  <a:cubicBezTo>
                    <a:pt x="827435" y="99251"/>
                    <a:pt x="746197" y="22767"/>
                    <a:pt x="645842" y="11845"/>
                  </a:cubicBezTo>
                  <a:cubicBezTo>
                    <a:pt x="584292" y="5218"/>
                    <a:pt x="524835" y="22636"/>
                    <a:pt x="478430" y="61198"/>
                  </a:cubicBezTo>
                  <a:cubicBezTo>
                    <a:pt x="465940" y="71573"/>
                    <a:pt x="454776" y="83173"/>
                    <a:pt x="445047" y="95780"/>
                  </a:cubicBezTo>
                  <a:cubicBezTo>
                    <a:pt x="433503" y="81425"/>
                    <a:pt x="419967" y="68294"/>
                    <a:pt x="404657" y="56657"/>
                  </a:cubicBezTo>
                  <a:cubicBezTo>
                    <a:pt x="351294" y="16102"/>
                    <a:pt x="283367" y="0"/>
                    <a:pt x="218120" y="12523"/>
                  </a:cubicBezTo>
                  <a:cubicBezTo>
                    <a:pt x="156323" y="24461"/>
                    <a:pt x="100853" y="64323"/>
                    <a:pt x="65903" y="121927"/>
                  </a:cubicBezTo>
                  <a:close/>
                </a:path>
              </a:pathLst>
            </a:custGeom>
            <a:blipFill>
              <a:blip r:embed="rId2"/>
              <a:stretch>
                <a:fillRect l="0" t="-35767" r="0" b="-3576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12524" y="1498918"/>
            <a:ext cx="1048293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Challenges:</a:t>
            </a:r>
            <a:r>
              <a:rPr lang="en-US" sz="6499">
                <a:solidFill>
                  <a:srgbClr val="FFFEFE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12524" y="2592070"/>
            <a:ext cx="7804438" cy="3977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6405"/>
              </a:lnSpc>
              <a:buFont typeface="Arial"/>
              <a:buChar char="•"/>
            </a:pPr>
            <a:r>
              <a:rPr lang="en-US" sz="3500">
                <a:solidFill>
                  <a:srgbClr val="FFFEFE"/>
                </a:solidFill>
                <a:latin typeface="Poppins Bold"/>
                <a:ea typeface="Poppins Bold"/>
                <a:cs typeface="Poppins Bold"/>
                <a:sym typeface="Poppins Bold"/>
              </a:rPr>
              <a:t>Synthetic data meant little real-world correlation between the parameters</a:t>
            </a:r>
          </a:p>
          <a:p>
            <a:pPr algn="l" marL="755651" indent="-377825" lvl="1">
              <a:lnSpc>
                <a:spcPts val="6405"/>
              </a:lnSpc>
              <a:buFont typeface="Arial"/>
              <a:buChar char="•"/>
            </a:pPr>
            <a:r>
              <a:rPr lang="en-US" sz="3500">
                <a:solidFill>
                  <a:srgbClr val="FFFEFE"/>
                </a:solidFill>
                <a:latin typeface="Poppins Bold"/>
                <a:ea typeface="Poppins Bold"/>
                <a:cs typeface="Poppins Bold"/>
                <a:sym typeface="Poppins Bold"/>
              </a:rPr>
              <a:t>Too many methods, not enough time this week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524" y="7254148"/>
            <a:ext cx="10482933" cy="94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4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Next Time:</a:t>
            </a:r>
            <a:r>
              <a:rPr lang="en-US" sz="6499">
                <a:solidFill>
                  <a:srgbClr val="FFFEFE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2524" y="8343173"/>
            <a:ext cx="7804438" cy="776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6405"/>
              </a:lnSpc>
              <a:buFont typeface="Arial"/>
              <a:buChar char="•"/>
            </a:pPr>
            <a:r>
              <a:rPr lang="en-US" sz="3500">
                <a:solidFill>
                  <a:srgbClr val="FFFEFE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with real world data!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26958" y="2053794"/>
            <a:ext cx="3414837" cy="6276939"/>
          </a:xfrm>
          <a:custGeom>
            <a:avLst/>
            <a:gdLst/>
            <a:ahLst/>
            <a:cxnLst/>
            <a:rect r="r" b="b" t="t" l="l"/>
            <a:pathLst>
              <a:path h="6276939" w="3414837">
                <a:moveTo>
                  <a:pt x="0" y="0"/>
                </a:moveTo>
                <a:lnTo>
                  <a:pt x="3414836" y="0"/>
                </a:lnTo>
                <a:lnTo>
                  <a:pt x="3414836" y="6276940"/>
                </a:lnTo>
                <a:lnTo>
                  <a:pt x="0" y="6276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-517" b="-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9708" y="3612684"/>
            <a:ext cx="8194292" cy="471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rtl="true">
              <a:lnSpc>
                <a:spcPts val="7475"/>
              </a:lnSpc>
            </a:pPr>
            <a:r>
              <a:rPr lang="ar-EG" sz="6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  <a:rtl val="true"/>
              </a:rPr>
              <a:t>شكراً</a:t>
            </a:r>
          </a:p>
          <a:p>
            <a:pPr algn="r">
              <a:lnSpc>
                <a:spcPts val="7475"/>
              </a:lnSpc>
            </a:pPr>
            <a:r>
              <a:rPr lang="en-US" sz="6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Gracias</a:t>
            </a:r>
          </a:p>
          <a:p>
            <a:pPr algn="r">
              <a:lnSpc>
                <a:spcPts val="7475"/>
              </a:lnSpc>
            </a:pPr>
            <a:r>
              <a:rPr lang="en-US" sz="6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  <a:p>
            <a:pPr algn="r">
              <a:lnSpc>
                <a:spcPts val="7475"/>
              </a:lnSpc>
            </a:pPr>
            <a:r>
              <a:rPr lang="en-US" sz="65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Dankeschön</a:t>
            </a:r>
          </a:p>
          <a:p>
            <a:pPr algn="l">
              <a:lnSpc>
                <a:spcPts val="7475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058035" y="7667238"/>
            <a:ext cx="708596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Marc Greenlee, Mark Morcos, Moana Packo, Johanna Pfeil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27644" y="5143500"/>
            <a:ext cx="2165915" cy="753823"/>
          </a:xfrm>
          <a:custGeom>
            <a:avLst/>
            <a:gdLst/>
            <a:ahLst/>
            <a:cxnLst/>
            <a:rect r="r" b="b" t="t" l="l"/>
            <a:pathLst>
              <a:path h="753823" w="2165915">
                <a:moveTo>
                  <a:pt x="0" y="0"/>
                </a:moveTo>
                <a:lnTo>
                  <a:pt x="2165916" y="0"/>
                </a:lnTo>
                <a:lnTo>
                  <a:pt x="2165916" y="753823"/>
                </a:lnTo>
                <a:lnTo>
                  <a:pt x="0" y="753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39965" y="5606949"/>
            <a:ext cx="2423714" cy="2171095"/>
            <a:chOff x="0" y="0"/>
            <a:chExt cx="3231619" cy="289479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476540"/>
              <a:ext cx="3231619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323232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Health &amp; Well being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680261" y="0"/>
              <a:ext cx="1871098" cy="1871098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1B1E1"/>
              </a:solidFill>
            </p:spPr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1135004" y="454744"/>
              <a:ext cx="961610" cy="961610"/>
            </a:xfrm>
            <a:custGeom>
              <a:avLst/>
              <a:gdLst/>
              <a:ahLst/>
              <a:cxnLst/>
              <a:rect r="r" b="b" t="t" l="l"/>
              <a:pathLst>
                <a:path h="961610" w="961610">
                  <a:moveTo>
                    <a:pt x="0" y="0"/>
                  </a:moveTo>
                  <a:lnTo>
                    <a:pt x="961610" y="0"/>
                  </a:lnTo>
                  <a:lnTo>
                    <a:pt x="961610" y="961610"/>
                  </a:lnTo>
                  <a:lnTo>
                    <a:pt x="0" y="961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398317" y="5612525"/>
            <a:ext cx="2423714" cy="2182029"/>
            <a:chOff x="0" y="0"/>
            <a:chExt cx="3231619" cy="290937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469106"/>
              <a:ext cx="3231619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23232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Food Preparation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680261" y="0"/>
              <a:ext cx="1871098" cy="1871098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1B1E1"/>
              </a:solid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117047" y="454744"/>
              <a:ext cx="997525" cy="946742"/>
            </a:xfrm>
            <a:custGeom>
              <a:avLst/>
              <a:gdLst/>
              <a:ahLst/>
              <a:cxnLst/>
              <a:rect r="r" b="b" t="t" l="l"/>
              <a:pathLst>
                <a:path h="946742" w="997525">
                  <a:moveTo>
                    <a:pt x="0" y="0"/>
                  </a:moveTo>
                  <a:lnTo>
                    <a:pt x="997525" y="0"/>
                  </a:lnTo>
                  <a:lnTo>
                    <a:pt x="997525" y="946742"/>
                  </a:lnTo>
                  <a:lnTo>
                    <a:pt x="0" y="946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56669" y="5612525"/>
            <a:ext cx="2423714" cy="2165520"/>
            <a:chOff x="0" y="0"/>
            <a:chExt cx="3231619" cy="288735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2469106"/>
              <a:ext cx="3231619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323232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Economic Enterprise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680261" y="0"/>
              <a:ext cx="1871098" cy="1871098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1B1E1"/>
              </a:solidFill>
            </p:spPr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293568" y="454744"/>
              <a:ext cx="644483" cy="961610"/>
            </a:xfrm>
            <a:custGeom>
              <a:avLst/>
              <a:gdLst/>
              <a:ahLst/>
              <a:cxnLst/>
              <a:rect r="r" b="b" t="t" l="l"/>
              <a:pathLst>
                <a:path h="961610" w="644483">
                  <a:moveTo>
                    <a:pt x="0" y="0"/>
                  </a:moveTo>
                  <a:lnTo>
                    <a:pt x="644483" y="0"/>
                  </a:lnTo>
                  <a:lnTo>
                    <a:pt x="644483" y="961610"/>
                  </a:lnTo>
                  <a:lnTo>
                    <a:pt x="0" y="961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715021" y="5612525"/>
            <a:ext cx="2423714" cy="2182029"/>
            <a:chOff x="0" y="0"/>
            <a:chExt cx="3231619" cy="290937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680261" y="0"/>
              <a:ext cx="1871098" cy="1871098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51B1E1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469106"/>
              <a:ext cx="3231619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323232"/>
                  </a:solidFill>
                  <a:latin typeface="Poppins Light Bold"/>
                  <a:ea typeface="Poppins Light Bold"/>
                  <a:cs typeface="Poppins Light Bold"/>
                  <a:sym typeface="Poppins Light Bold"/>
                </a:rPr>
                <a:t>Agriculture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020753" y="337995"/>
              <a:ext cx="1215513" cy="1215513"/>
            </a:xfrm>
            <a:custGeom>
              <a:avLst/>
              <a:gdLst/>
              <a:ahLst/>
              <a:cxnLst/>
              <a:rect r="r" b="b" t="t" l="l"/>
              <a:pathLst>
                <a:path h="1215513" w="1215513">
                  <a:moveTo>
                    <a:pt x="0" y="0"/>
                  </a:moveTo>
                  <a:lnTo>
                    <a:pt x="1215513" y="0"/>
                  </a:lnTo>
                  <a:lnTo>
                    <a:pt x="1215513" y="1215513"/>
                  </a:lnTo>
                  <a:lnTo>
                    <a:pt x="0" y="1215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8061042" y="274877"/>
            <a:ext cx="2165915" cy="753823"/>
          </a:xfrm>
          <a:custGeom>
            <a:avLst/>
            <a:gdLst/>
            <a:ahLst/>
            <a:cxnLst/>
            <a:rect r="r" b="b" t="t" l="l"/>
            <a:pathLst>
              <a:path h="753823" w="2165915">
                <a:moveTo>
                  <a:pt x="0" y="0"/>
                </a:moveTo>
                <a:lnTo>
                  <a:pt x="2165916" y="0"/>
                </a:lnTo>
                <a:lnTo>
                  <a:pt x="2165916" y="753823"/>
                </a:lnTo>
                <a:lnTo>
                  <a:pt x="0" y="75382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28700" y="2326370"/>
            <a:ext cx="16230600" cy="2379645"/>
            <a:chOff x="0" y="0"/>
            <a:chExt cx="21640800" cy="3172860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28575"/>
              <a:ext cx="21640800" cy="21778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40"/>
                </a:lnSpc>
              </a:pPr>
              <a:r>
                <a:rPr lang="en-US" sz="56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Safe and readily available water is important for </a:t>
              </a:r>
              <a:r>
                <a:rPr lang="en-US" sz="5600">
                  <a:solidFill>
                    <a:srgbClr val="0695D5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public health.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2635226"/>
              <a:ext cx="21640800" cy="5376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The UN General Assembly has explicitly recognized the right to water and water sanitation since 2010.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rot="0">
            <a:off x="1028700" y="8691321"/>
            <a:ext cx="16230600" cy="9525"/>
          </a:xfrm>
          <a:prstGeom prst="rect">
            <a:avLst/>
          </a:prstGeom>
          <a:solidFill>
            <a:srgbClr val="323232"/>
          </a:solidFill>
        </p:spPr>
      </p:sp>
      <p:sp>
        <p:nvSpPr>
          <p:cNvPr name="TextBox 27" id="27"/>
          <p:cNvSpPr txBox="true"/>
          <p:nvPr/>
        </p:nvSpPr>
        <p:spPr>
          <a:xfrm rot="0">
            <a:off x="1119400" y="8962234"/>
            <a:ext cx="16139900" cy="24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1"/>
              </a:lnSpc>
              <a:spcBef>
                <a:spcPct val="0"/>
              </a:spcBef>
            </a:pPr>
            <a:r>
              <a:rPr lang="en-US" sz="154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Source: https://www.who.int/news-room/fact-sheets/detail/drinking-water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5763" r="0" b="-53166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738844" y="3675955"/>
            <a:ext cx="8810312" cy="4022492"/>
          </a:xfrm>
          <a:prstGeom prst="rect">
            <a:avLst/>
          </a:prstGeom>
          <a:solidFill>
            <a:srgbClr val="FFFEF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8246048" y="2588554"/>
            <a:ext cx="1795905" cy="1795905"/>
            <a:chOff x="0" y="0"/>
            <a:chExt cx="2394540" cy="239454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394540" cy="2394540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695D5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720802" y="567592"/>
              <a:ext cx="952936" cy="18269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00"/>
                </a:lnSpc>
              </a:pPr>
              <a:r>
                <a:rPr lang="en-US" sz="10000" spc="500">
                  <a:solidFill>
                    <a:srgbClr val="FFFEF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!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74752" y="4686463"/>
            <a:ext cx="7338496" cy="244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69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WHO estimates that </a:t>
            </a:r>
          </a:p>
          <a:p>
            <a:pPr algn="ctr">
              <a:lnSpc>
                <a:spcPts val="4899"/>
              </a:lnSpc>
            </a:pPr>
            <a:r>
              <a:rPr lang="en-US" sz="3499" spc="69">
                <a:solidFill>
                  <a:srgbClr val="0695D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2.2 BILLION </a:t>
            </a:r>
            <a:r>
              <a:rPr lang="en-US" sz="3499" spc="69">
                <a:solidFill>
                  <a:srgbClr val="32323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people worldwide are facing issues with regularly accessing drinkable water</a:t>
            </a:r>
          </a:p>
        </p:txBody>
      </p:sp>
    </p:spTree>
  </p:cSld>
  <p:clrMapOvr>
    <a:masterClrMapping/>
  </p:clrMapOvr>
  <p:transition spd="fast">
    <p:wipe dir="d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9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8691321"/>
            <a:ext cx="16230600" cy="9525"/>
          </a:xfrm>
          <a:prstGeom prst="rect">
            <a:avLst/>
          </a:prstGeom>
          <a:solidFill>
            <a:srgbClr val="323232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3777559"/>
          </a:xfrm>
          <a:custGeom>
            <a:avLst/>
            <a:gdLst/>
            <a:ahLst/>
            <a:cxnLst/>
            <a:rect r="r" b="b" t="t" l="l"/>
            <a:pathLst>
              <a:path h="3777559" w="18288000">
                <a:moveTo>
                  <a:pt x="0" y="0"/>
                </a:moveTo>
                <a:lnTo>
                  <a:pt x="18288000" y="0"/>
                </a:lnTo>
                <a:lnTo>
                  <a:pt x="18288000" y="3777559"/>
                </a:lnTo>
                <a:lnTo>
                  <a:pt x="0" y="3777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2241" r="0" b="-67596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776374"/>
            <a:ext cx="16230600" cy="3476925"/>
            <a:chOff x="0" y="0"/>
            <a:chExt cx="21640800" cy="463590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8575"/>
              <a:ext cx="21640800" cy="2073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95"/>
                </a:lnSpc>
              </a:pPr>
              <a:r>
                <a:rPr lang="en-US" sz="5300">
                  <a:solidFill>
                    <a:srgbClr val="FFFEF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Using </a:t>
              </a:r>
              <a:r>
                <a:rPr lang="en-US" sz="5300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Machine Learning</a:t>
              </a:r>
              <a:r>
                <a:rPr lang="en-US" sz="5300">
                  <a:solidFill>
                    <a:srgbClr val="FFFEFE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to simplify potability testing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512036"/>
              <a:ext cx="21640800" cy="21238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9"/>
                </a:lnSpc>
              </a:pPr>
              <a:r>
                <a:rPr lang="en-US" sz="3099">
                  <a:solidFill>
                    <a:srgbClr val="FFFEFE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 collaboration with the WHO, our team used a water sample dataset to identify the most appropriate machine learning model to determine whether a sample is suitable for use as drinking water.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9400" y="8962234"/>
            <a:ext cx="16139900" cy="246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1"/>
              </a:lnSpc>
              <a:spcBef>
                <a:spcPct val="0"/>
              </a:spcBef>
            </a:pPr>
            <a:r>
              <a:rPr lang="en-US" sz="154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Source: https://www.kaggle.com/datasets/adityakadiwal/water-potability/data</a:t>
            </a:r>
          </a:p>
        </p:txBody>
      </p:sp>
    </p:spTree>
  </p:cSld>
  <p:clrMapOvr>
    <a:masterClrMapping/>
  </p:clrMapOvr>
  <p:transition spd="slow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1086" y="1869306"/>
            <a:ext cx="15625828" cy="3828430"/>
            <a:chOff x="0" y="0"/>
            <a:chExt cx="20834437" cy="510457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100"/>
              <a:ext cx="7112998" cy="2531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474"/>
                </a:lnSpc>
              </a:pPr>
              <a:r>
                <a:rPr lang="en-US" sz="64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Dataset </a:t>
              </a:r>
            </a:p>
            <a:p>
              <a:pPr algn="l">
                <a:lnSpc>
                  <a:spcPts val="7474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12224967" y="-3406"/>
              <a:ext cx="8609470" cy="10049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Water samples taken from various sources around the world were included in the dataset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9086057" y="-66675"/>
              <a:ext cx="2644933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800"/>
                </a:lnSpc>
              </a:pPr>
              <a:r>
                <a:rPr lang="en-US" sz="6000" b="true">
                  <a:solidFill>
                    <a:srgbClr val="0695D5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3276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2224967" y="1278460"/>
              <a:ext cx="8609470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Different metrics analyzed, including: pH value, hardness, total dissolved solids, chloramines, sulfates, conductivity, organic carbon, trihalomethanes, and Turbidity (float values)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086057" y="1735891"/>
              <a:ext cx="2644933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800"/>
                </a:lnSpc>
              </a:pPr>
              <a:r>
                <a:rPr lang="en-US" b="true" sz="6000">
                  <a:solidFill>
                    <a:srgbClr val="0695D5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224967" y="3578880"/>
              <a:ext cx="8609470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Potability as a boolean value Indicates if water is safe for human consumption. Potable -1 and Not potable -0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9086057" y="3775961"/>
              <a:ext cx="2644933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7800"/>
                </a:lnSpc>
              </a:pPr>
              <a:r>
                <a:rPr lang="en-US" b="true" sz="6000">
                  <a:solidFill>
                    <a:srgbClr val="0695D5"/>
                  </a:solidFill>
                  <a:latin typeface="Poppins Medium Bold"/>
                  <a:ea typeface="Poppins Medium Bold"/>
                  <a:cs typeface="Poppins Medium Bold"/>
                  <a:sym typeface="Poppins Medium Bold"/>
                </a:rPr>
                <a:t>T/F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331086" y="6386508"/>
            <a:ext cx="15625828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331086" y="6954674"/>
            <a:ext cx="15625828" cy="2870200"/>
            <a:chOff x="0" y="0"/>
            <a:chExt cx="20834437" cy="382693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38100"/>
              <a:ext cx="7112998" cy="3788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474"/>
                </a:lnSpc>
              </a:pPr>
              <a:r>
                <a:rPr lang="en-US" sz="6499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Feature Engineering </a:t>
              </a:r>
            </a:p>
            <a:p>
              <a:pPr algn="l">
                <a:lnSpc>
                  <a:spcPts val="7474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086057" y="8255"/>
              <a:ext cx="11748380" cy="3666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Basic cleaning techniques were applied, missing values were replaced with their corresponding mean value.</a:t>
              </a:r>
            </a:p>
            <a:p>
              <a:pPr algn="l">
                <a:lnSpc>
                  <a:spcPts val="3079"/>
                </a:lnSpc>
              </a:pPr>
            </a:p>
            <a:p>
              <a:pPr algn="l" marL="474979" indent="-237490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Dataset included only continuous numerical values and a boolean for the target, this was already highly compatible with training a ML model and there was little need to transform the data.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061042" y="274877"/>
            <a:ext cx="2165915" cy="753823"/>
          </a:xfrm>
          <a:custGeom>
            <a:avLst/>
            <a:gdLst/>
            <a:ahLst/>
            <a:cxnLst/>
            <a:rect r="r" b="b" t="t" l="l"/>
            <a:pathLst>
              <a:path h="753823" w="2165915">
                <a:moveTo>
                  <a:pt x="0" y="0"/>
                </a:moveTo>
                <a:lnTo>
                  <a:pt x="2165916" y="0"/>
                </a:lnTo>
                <a:lnTo>
                  <a:pt x="2165916" y="753823"/>
                </a:lnTo>
                <a:lnTo>
                  <a:pt x="0" y="75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49185" y="2275247"/>
            <a:ext cx="1617575" cy="161757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  <a:r>
                <a:rPr lang="en-US" b="true" sz="2499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Scaling</a:t>
              </a: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5167150"/>
            <a:ext cx="18288000" cy="0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3557972" y="3892822"/>
            <a:ext cx="0" cy="112192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3405572" y="5014750"/>
            <a:ext cx="304800" cy="3048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563805" y="2275247"/>
            <a:ext cx="1617575" cy="161757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sz="2100" spc="63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No Encoding Needed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372592" y="3892822"/>
            <a:ext cx="0" cy="112192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6220192" y="5014750"/>
            <a:ext cx="304800" cy="3048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378425" y="2275247"/>
            <a:ext cx="1617575" cy="161757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00"/>
                </a:lnSpc>
              </a:pPr>
              <a:r>
                <a:rPr lang="en-US" b="true" sz="1900" spc="57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Balancing the Data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H="true">
            <a:off x="9187212" y="3892822"/>
            <a:ext cx="0" cy="112192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9034812" y="5014750"/>
            <a:ext cx="304800" cy="30480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93045" y="2275247"/>
            <a:ext cx="1617575" cy="161757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  <a:r>
                <a:rPr lang="en-US" sz="2499" spc="74">
                  <a:solidFill>
                    <a:srgbClr val="FFFFFF"/>
                  </a:solidFill>
                  <a:latin typeface="Aileron"/>
                  <a:ea typeface="Aileron"/>
                  <a:cs typeface="Aileron"/>
                  <a:sym typeface="Aileron"/>
                </a:rPr>
                <a:t>Fine-Tuning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12001832" y="3892822"/>
            <a:ext cx="0" cy="112192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1849432" y="5014750"/>
            <a:ext cx="304800" cy="30480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007665" y="2275247"/>
            <a:ext cx="1617575" cy="161757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  <a:r>
                <a:rPr lang="en-US" b="true" sz="2499" spc="74">
                  <a:solidFill>
                    <a:srgbClr val="FFFFF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Final Model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 flipH="true">
            <a:off x="14816452" y="3892822"/>
            <a:ext cx="0" cy="1121928"/>
          </a:xfrm>
          <a:prstGeom prst="line">
            <a:avLst/>
          </a:prstGeom>
          <a:ln cap="flat" w="1905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4664052" y="5014750"/>
            <a:ext cx="304800" cy="304800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2425639" y="5735278"/>
            <a:ext cx="2237401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Applied MinMax Scaler to normalize numerical water quality metrics.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115620" y="5735203"/>
            <a:ext cx="2523470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Dataset contained only numerical columns.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027681" y="5735278"/>
            <a:ext cx="2237401" cy="151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 Addressed class imbalance to improve model precision.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826320" y="5735278"/>
            <a:ext cx="2237401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Optimized maximum depth decision trees and tested different number of splits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24960" y="5735278"/>
            <a:ext cx="2237401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60">
                <a:solidFill>
                  <a:srgbClr val="191919"/>
                </a:solidFill>
                <a:latin typeface="Aileron"/>
                <a:ea typeface="Aileron"/>
                <a:cs typeface="Aileron"/>
                <a:sym typeface="Aileron"/>
              </a:rPr>
              <a:t>Trained a decision tree optimized for precision to ensure accurate identification of potable water.  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80434" y="8516578"/>
            <a:ext cx="16518356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Steps to </a:t>
            </a:r>
            <a:r>
              <a:rPr lang="en-US" sz="6000">
                <a:solidFill>
                  <a:srgbClr val="0695D5"/>
                </a:solidFill>
                <a:latin typeface="Poppins Bold"/>
                <a:ea typeface="Poppins Bold"/>
                <a:cs typeface="Poppins Bold"/>
                <a:sym typeface="Poppins Bold"/>
              </a:rPr>
              <a:t>Building </a:t>
            </a:r>
            <a:r>
              <a:rPr lang="en-US" sz="6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Model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8061042" y="274877"/>
            <a:ext cx="2165915" cy="753823"/>
          </a:xfrm>
          <a:custGeom>
            <a:avLst/>
            <a:gdLst/>
            <a:ahLst/>
            <a:cxnLst/>
            <a:rect r="r" b="b" t="t" l="l"/>
            <a:pathLst>
              <a:path h="753823" w="2165915">
                <a:moveTo>
                  <a:pt x="0" y="0"/>
                </a:moveTo>
                <a:lnTo>
                  <a:pt x="2165916" y="0"/>
                </a:lnTo>
                <a:lnTo>
                  <a:pt x="2165916" y="753823"/>
                </a:lnTo>
                <a:lnTo>
                  <a:pt x="0" y="75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93113" y="1116818"/>
            <a:ext cx="8929882" cy="852766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67351" y="6896022"/>
            <a:ext cx="7049443" cy="2204553"/>
          </a:xfrm>
          <a:custGeom>
            <a:avLst/>
            <a:gdLst/>
            <a:ahLst/>
            <a:cxnLst/>
            <a:rect r="r" b="b" t="t" l="l"/>
            <a:pathLst>
              <a:path h="2204553" w="7049443">
                <a:moveTo>
                  <a:pt x="0" y="0"/>
                </a:moveTo>
                <a:lnTo>
                  <a:pt x="7049442" y="0"/>
                </a:lnTo>
                <a:lnTo>
                  <a:pt x="7049442" y="2204553"/>
                </a:lnTo>
                <a:lnTo>
                  <a:pt x="0" y="22045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70500"/>
            <a:ext cx="8562473" cy="738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9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KNN</a:t>
            </a:r>
          </a:p>
          <a:p>
            <a:pPr algn="l" marL="540952" indent="-270476" lvl="1">
              <a:lnSpc>
                <a:spcPts val="2881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 recall but low precision --&gt; model predicts the positive class too frequently --&gt; balance the dataset</a:t>
            </a:r>
          </a:p>
          <a:p>
            <a:pPr algn="l" marL="540952" indent="-270476" lvl="1">
              <a:lnSpc>
                <a:spcPts val="2881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Curse of dimensionality --&gt; feature selection</a:t>
            </a:r>
          </a:p>
          <a:p>
            <a:pPr algn="l" marL="540952" indent="-270476" lvl="1">
              <a:lnSpc>
                <a:spcPts val="2881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KNN assumes proximity/clustering of the target class --&gt; different algorithm</a:t>
            </a:r>
          </a:p>
          <a:p>
            <a:pPr algn="l">
              <a:lnSpc>
                <a:spcPts val="2881"/>
              </a:lnSpc>
            </a:pPr>
          </a:p>
          <a:p>
            <a:pPr algn="l">
              <a:lnSpc>
                <a:spcPts val="3435"/>
              </a:lnSpc>
            </a:pPr>
            <a:r>
              <a:rPr lang="en-US" sz="29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sz="29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ogistic Regression</a:t>
            </a:r>
          </a:p>
          <a:p>
            <a:pPr algn="l" marL="540952" indent="-270476" lvl="1">
              <a:lnSpc>
                <a:spcPts val="2881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 precision but low recall --&gt; model fails to identify true positives --&gt; balance the dataset</a:t>
            </a:r>
          </a:p>
          <a:p>
            <a:pPr algn="l" marL="540952" indent="-270476" lvl="1">
              <a:lnSpc>
                <a:spcPts val="2881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Poor performance indicates no meaningful predictive power of the features</a:t>
            </a:r>
          </a:p>
          <a:p>
            <a:pPr algn="l">
              <a:lnSpc>
                <a:spcPts val="2881"/>
              </a:lnSpc>
            </a:pPr>
          </a:p>
          <a:p>
            <a:pPr algn="l">
              <a:lnSpc>
                <a:spcPts val="3435"/>
              </a:lnSpc>
            </a:pPr>
            <a:r>
              <a:rPr lang="en-US" sz="298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 Tree</a:t>
            </a:r>
          </a:p>
          <a:p>
            <a:pPr algn="l" marL="540952" indent="-270476" lvl="1">
              <a:lnSpc>
                <a:spcPts val="2881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Generally handle non-linear relationships and imbalance in the data better</a:t>
            </a:r>
          </a:p>
          <a:p>
            <a:pPr algn="l" marL="540952" indent="-270476" lvl="1">
              <a:lnSpc>
                <a:spcPts val="2881"/>
              </a:lnSpc>
              <a:buFont typeface="Arial"/>
              <a:buChar char="•"/>
            </a:pPr>
            <a:r>
              <a:rPr lang="en-US" sz="2505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Improvement options: Optimize tree depth, ensemble methods</a:t>
            </a:r>
          </a:p>
          <a:p>
            <a:pPr algn="l">
              <a:lnSpc>
                <a:spcPts val="288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40944" y="609917"/>
            <a:ext cx="16518356" cy="86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5"/>
              </a:lnSpc>
            </a:pPr>
            <a:r>
              <a:rPr lang="en-US" sz="59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Choosing the </a:t>
            </a:r>
            <a:r>
              <a:rPr lang="en-US" sz="5900">
                <a:solidFill>
                  <a:srgbClr val="0695D5"/>
                </a:solidFill>
                <a:latin typeface="Poppins Bold"/>
                <a:ea typeface="Poppins Bold"/>
                <a:cs typeface="Poppins Bold"/>
                <a:sym typeface="Poppins Bold"/>
              </a:rPr>
              <a:t>Right </a:t>
            </a:r>
            <a:r>
              <a:rPr lang="en-US" sz="59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Model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53897" y="868613"/>
            <a:ext cx="20563978" cy="7555948"/>
            <a:chOff x="0" y="0"/>
            <a:chExt cx="5416027" cy="19900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16027" cy="1990044"/>
            </a:xfrm>
            <a:custGeom>
              <a:avLst/>
              <a:gdLst/>
              <a:ahLst/>
              <a:cxnLst/>
              <a:rect r="r" b="b" t="t" l="l"/>
              <a:pathLst>
                <a:path h="1990044" w="5416027">
                  <a:moveTo>
                    <a:pt x="19200" y="0"/>
                  </a:moveTo>
                  <a:lnTo>
                    <a:pt x="5396827" y="0"/>
                  </a:lnTo>
                  <a:cubicBezTo>
                    <a:pt x="5401919" y="0"/>
                    <a:pt x="5406803" y="2023"/>
                    <a:pt x="5410403" y="5624"/>
                  </a:cubicBezTo>
                  <a:cubicBezTo>
                    <a:pt x="5414004" y="9224"/>
                    <a:pt x="5416027" y="14108"/>
                    <a:pt x="5416027" y="19200"/>
                  </a:cubicBezTo>
                  <a:lnTo>
                    <a:pt x="5416027" y="1970843"/>
                  </a:lnTo>
                  <a:cubicBezTo>
                    <a:pt x="5416027" y="1975936"/>
                    <a:pt x="5414004" y="1980819"/>
                    <a:pt x="5410403" y="1984420"/>
                  </a:cubicBezTo>
                  <a:cubicBezTo>
                    <a:pt x="5406803" y="1988021"/>
                    <a:pt x="5401919" y="1990044"/>
                    <a:pt x="5396827" y="1990044"/>
                  </a:cubicBezTo>
                  <a:lnTo>
                    <a:pt x="19200" y="1990044"/>
                  </a:lnTo>
                  <a:cubicBezTo>
                    <a:pt x="8596" y="1990044"/>
                    <a:pt x="0" y="1981447"/>
                    <a:pt x="0" y="1970843"/>
                  </a:cubicBezTo>
                  <a:lnTo>
                    <a:pt x="0" y="19200"/>
                  </a:lnTo>
                  <a:cubicBezTo>
                    <a:pt x="0" y="14108"/>
                    <a:pt x="2023" y="9224"/>
                    <a:pt x="5624" y="5624"/>
                  </a:cubicBezTo>
                  <a:cubicBezTo>
                    <a:pt x="9224" y="2023"/>
                    <a:pt x="14108" y="0"/>
                    <a:pt x="19200" y="0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416027" cy="2056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0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331743" y="507020"/>
            <a:ext cx="9911014" cy="816483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9807308" y="3296030"/>
            <a:ext cx="6782605" cy="2121106"/>
          </a:xfrm>
          <a:custGeom>
            <a:avLst/>
            <a:gdLst/>
            <a:ahLst/>
            <a:cxnLst/>
            <a:rect r="r" b="b" t="t" l="l"/>
            <a:pathLst>
              <a:path h="2121106" w="6782605">
                <a:moveTo>
                  <a:pt x="0" y="0"/>
                </a:moveTo>
                <a:lnTo>
                  <a:pt x="6782605" y="0"/>
                </a:lnTo>
                <a:lnTo>
                  <a:pt x="6782605" y="2121106"/>
                </a:lnTo>
                <a:lnTo>
                  <a:pt x="0" y="2121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84822" y="8914447"/>
            <a:ext cx="16518356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Ensemble Methods </a:t>
            </a:r>
            <a:r>
              <a:rPr lang="en-US" sz="4800">
                <a:solidFill>
                  <a:srgbClr val="0695D5"/>
                </a:solidFill>
                <a:latin typeface="Poppins Bold"/>
                <a:ea typeface="Poppins Bold"/>
                <a:cs typeface="Poppins Bold"/>
                <a:sym typeface="Poppins Bold"/>
              </a:rPr>
              <a:t>&amp; </a:t>
            </a:r>
            <a:r>
              <a:rPr lang="en-US" sz="48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Hyperparameter Tuning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5960" y="1828048"/>
            <a:ext cx="5937181" cy="57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4"/>
              </a:lnSpc>
            </a:pPr>
            <a:r>
              <a:rPr lang="en-US" sz="266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Hyperparameter Tuning</a:t>
            </a:r>
          </a:p>
          <a:p>
            <a:pPr algn="l" marL="482465" indent="-241233" lvl="1">
              <a:lnSpc>
                <a:spcPts val="2569"/>
              </a:lnSpc>
              <a:buFont typeface="Arial"/>
              <a:buChar char="•"/>
            </a:pPr>
            <a:r>
              <a:rPr lang="en-US" sz="2234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Grid search with cross validation</a:t>
            </a:r>
          </a:p>
          <a:p>
            <a:pPr algn="l" marL="482465" indent="-241233" lvl="1">
              <a:lnSpc>
                <a:spcPts val="2569"/>
              </a:lnSpc>
              <a:buFont typeface="Arial"/>
              <a:buChar char="•"/>
            </a:pPr>
            <a:r>
              <a:rPr lang="en-US" sz="2234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Maximize precision: Minimize false positives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22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Random Forest</a:t>
            </a:r>
          </a:p>
          <a:p>
            <a:pPr algn="l" marL="482465" indent="-241233" lvl="1">
              <a:lnSpc>
                <a:spcPts val="2569"/>
              </a:lnSpc>
              <a:buFont typeface="Arial"/>
              <a:buChar char="•"/>
            </a:pPr>
            <a:r>
              <a:rPr lang="en-US" sz="2234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Tuning: </a:t>
            </a:r>
            <a:r>
              <a:rPr lang="en-US" sz="2234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Number of trees, maximum tree d</a:t>
            </a:r>
            <a:r>
              <a:rPr lang="en-US" sz="2234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epth, class imbalance handling</a:t>
            </a:r>
          </a:p>
          <a:p>
            <a:pPr algn="l" marL="482465" indent="-241233" lvl="1">
              <a:lnSpc>
                <a:spcPts val="2569"/>
              </a:lnSpc>
              <a:buFont typeface="Arial"/>
              <a:buChar char="•"/>
            </a:pPr>
            <a:r>
              <a:rPr lang="en-US" sz="2234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Improved precision with the cost of recall</a:t>
            </a:r>
          </a:p>
          <a:p>
            <a:pPr algn="l">
              <a:lnSpc>
                <a:spcPts val="2569"/>
              </a:lnSpc>
            </a:pPr>
          </a:p>
          <a:p>
            <a:pPr algn="l">
              <a:lnSpc>
                <a:spcPts val="2569"/>
              </a:lnSpc>
            </a:pPr>
            <a:r>
              <a:rPr lang="en-US" sz="223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Gradient Boosting</a:t>
            </a:r>
          </a:p>
          <a:p>
            <a:pPr algn="l" marL="482465" indent="-241233" lvl="1">
              <a:lnSpc>
                <a:spcPts val="2569"/>
              </a:lnSpc>
              <a:buFont typeface="Arial"/>
              <a:buChar char="•"/>
            </a:pPr>
            <a:r>
              <a:rPr lang="en-US" sz="2234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Tuning: Number of boosting iterations, maximum tree depth</a:t>
            </a:r>
          </a:p>
          <a:p>
            <a:pPr algn="l" marL="482465" indent="-241233" lvl="1">
              <a:lnSpc>
                <a:spcPts val="2569"/>
              </a:lnSpc>
              <a:buFont typeface="Arial"/>
              <a:buChar char="•"/>
            </a:pPr>
            <a:r>
              <a:rPr lang="en-US" sz="2234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Worse performance --&gt; overfitting to training data or suboptimal parameter grid?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9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9719" y="2103201"/>
            <a:ext cx="1305138" cy="2359485"/>
          </a:xfrm>
          <a:custGeom>
            <a:avLst/>
            <a:gdLst/>
            <a:ahLst/>
            <a:cxnLst/>
            <a:rect r="r" b="b" t="t" l="l"/>
            <a:pathLst>
              <a:path h="2359485" w="1305138">
                <a:moveTo>
                  <a:pt x="0" y="0"/>
                </a:moveTo>
                <a:lnTo>
                  <a:pt x="1305138" y="0"/>
                </a:lnTo>
                <a:lnTo>
                  <a:pt x="1305138" y="2359485"/>
                </a:lnTo>
                <a:lnTo>
                  <a:pt x="0" y="23594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04" r="0" b="-50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39719" y="5790243"/>
            <a:ext cx="2373225" cy="237322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E7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01461" y="5790243"/>
            <a:ext cx="2373225" cy="237322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E7F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65186" y="5790243"/>
            <a:ext cx="2373225" cy="23732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E7F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23825"/>
              <a:ext cx="660400" cy="612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0"/>
            <a:ext cx="5348665" cy="10266669"/>
            <a:chOff x="0" y="0"/>
            <a:chExt cx="3308183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308183" cy="6350000"/>
            </a:xfrm>
            <a:custGeom>
              <a:avLst/>
              <a:gdLst/>
              <a:ahLst/>
              <a:cxnLst/>
              <a:rect r="r" b="b" t="t" l="l"/>
              <a:pathLst>
                <a:path h="6350000" w="3308183">
                  <a:moveTo>
                    <a:pt x="3308183" y="3175000"/>
                  </a:moveTo>
                  <a:cubicBezTo>
                    <a:pt x="3308183" y="4928502"/>
                    <a:pt x="1827057" y="6350000"/>
                    <a:pt x="0" y="6350000"/>
                  </a:cubicBezTo>
                  <a:lnTo>
                    <a:pt x="0" y="0"/>
                  </a:lnTo>
                  <a:cubicBezTo>
                    <a:pt x="1827057" y="0"/>
                    <a:pt x="3308183" y="1421498"/>
                    <a:pt x="3308183" y="3175000"/>
                  </a:cubicBezTo>
                  <a:close/>
                </a:path>
              </a:pathLst>
            </a:custGeom>
            <a:blipFill>
              <a:blip r:embed="rId5"/>
              <a:stretch>
                <a:fillRect l="-91924" t="0" r="-81798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6739719" y="4748436"/>
            <a:ext cx="8005002" cy="717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0"/>
              </a:lnSpc>
            </a:pPr>
            <a:r>
              <a:rPr lang="en-US" sz="4500" b="true">
                <a:solidFill>
                  <a:srgbClr val="FFFFFF"/>
                </a:solidFill>
                <a:latin typeface="Poppins Medium Bold"/>
                <a:ea typeface="Poppins Medium Bold"/>
                <a:cs typeface="Poppins Medium Bold"/>
                <a:sym typeface="Poppins Medium Bold"/>
              </a:rPr>
              <a:t>Tuned Random Forest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44536" y="6538706"/>
            <a:ext cx="2087074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73% precision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18243" y="6538706"/>
            <a:ext cx="146711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50"/>
              </a:lnSpc>
              <a:spcBef>
                <a:spcPct val="0"/>
              </a:spcBef>
            </a:pPr>
            <a:r>
              <a:rPr lang="en-US" b="true" sz="3000" strike="noStrike" u="non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23% recall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42233" y="6538706"/>
            <a:ext cx="1968196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68% accuracy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DAGYV9sMijM</dc:identifier>
  <dcterms:modified xsi:type="dcterms:W3CDTF">2011-08-01T06:04:30Z</dcterms:modified>
  <cp:revision>1</cp:revision>
  <dc:title>water potability week 7</dc:title>
</cp:coreProperties>
</file>